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7" r:id="rId10"/>
    <p:sldId id="266" r:id="rId11"/>
    <p:sldId id="265" r:id="rId12"/>
    <p:sldId id="261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A622E8"/>
    <a:srgbClr val="CD37F0"/>
    <a:srgbClr val="3513C1"/>
    <a:srgbClr val="3914C0"/>
    <a:srgbClr val="CB43EF"/>
    <a:srgbClr val="DF2EF0"/>
    <a:srgbClr val="2E0DCE"/>
    <a:srgbClr val="D53DF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98" y="102"/>
      </p:cViewPr>
      <p:guideLst>
        <p:guide orient="horz" pos="2160"/>
        <p:guide pos="37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unarev_DD\Desktop\&#1044;&#1072;&#1085;&#1085;&#1099;&#1077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r>
              <a:rPr lang="ru-RU" dirty="0"/>
              <a:t>Информация об объединенном </a:t>
            </a:r>
            <a:r>
              <a:rPr lang="ru-RU" dirty="0" err="1"/>
              <a:t>датасете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CD37F0"/>
            </a:solidFill>
            <a:ln>
              <a:noFill/>
            </a:ln>
            <a:effectLst/>
          </c:spPr>
          <c:invertIfNegative val="0"/>
          <c:cat>
            <c:strRef>
              <c:f>Лист1!$C$3:$C$5</c:f>
              <c:strCache>
                <c:ptCount val="3"/>
                <c:pt idx="0">
                  <c:v>doc_text</c:v>
                </c:pt>
                <c:pt idx="1">
                  <c:v>image2text</c:v>
                </c:pt>
                <c:pt idx="2">
                  <c:v>speech2text</c:v>
                </c:pt>
              </c:strCache>
            </c:strRef>
          </c:cat>
          <c:val>
            <c:numRef>
              <c:f>Лист1!$D$3:$D$5</c:f>
              <c:numCache>
                <c:formatCode>General</c:formatCode>
                <c:ptCount val="3"/>
                <c:pt idx="0">
                  <c:v>6000</c:v>
                </c:pt>
                <c:pt idx="1">
                  <c:v>3420</c:v>
                </c:pt>
                <c:pt idx="2">
                  <c:v>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E2-403C-9C81-BD5016833C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8355552"/>
        <c:axId val="668365952"/>
      </c:barChart>
      <c:catAx>
        <c:axId val="668355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defRPr>
                </a:pPr>
                <a:r>
                  <a:rPr lang="ru-RU"/>
                  <a:t>Колонки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endParaRPr lang="ru-RU"/>
          </a:p>
        </c:txPr>
        <c:crossAx val="668365952"/>
        <c:crosses val="autoZero"/>
        <c:auto val="1"/>
        <c:lblAlgn val="ctr"/>
        <c:lblOffset val="100"/>
        <c:noMultiLvlLbl val="0"/>
      </c:catAx>
      <c:valAx>
        <c:axId val="668365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defRPr>
                </a:pPr>
                <a:r>
                  <a:rPr lang="ru-RU"/>
                  <a:t>Не нулевые записи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endParaRPr lang="ru-RU"/>
          </a:p>
        </c:txPr>
        <c:crossAx val="66835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2"/>
    </a:solidFill>
    <a:ln>
      <a:noFill/>
    </a:ln>
    <a:effectLst/>
  </c:spPr>
  <c:txPr>
    <a:bodyPr/>
    <a:lstStyle/>
    <a:p>
      <a:pPr>
        <a:defRPr sz="14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6BD5D1-A8D1-4077-98DB-4F5516FE7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5D9A40F-F484-427A-89F8-0476D01B5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EB2D8-7FA2-4489-896F-2E53C408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D142FA-F62E-4B9E-B4A3-41B754D8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4EA9A5-5E2B-4DA4-9619-547E078CF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242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0FE11-3480-4E9B-8D8B-C4147637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095BE0-8A4A-4715-9B85-86DC9A6CB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120F66-931D-4974-ABDD-733C79F14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5ABB1C-39D9-41FF-8710-FF62771E0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C958E6-8C4E-4796-97BF-7CD44236E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40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1D286E-3313-4FB4-BC7F-736FDC966A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4FC7249-9498-4D9B-9C10-77F4C74D2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B4342D-FA73-4350-B55A-4F4501DA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C66C9C-4563-4943-B48F-15052E45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4055A0-6891-4739-A7C6-B6BE091F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0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981F79-F1D5-49B7-B853-01CCD83F5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AD5395-9C3A-4521-BF75-ADAB5DB42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C746B4-233C-4F66-B37C-C4D6A1AC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EDFA0C-4DBD-46A5-B914-A2629D0C5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E53807-04E8-4806-AB8C-75F33F16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706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9A511-BC36-4E15-9F2D-6C45DE694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2B37A4-D7B5-4CB2-9242-4B42026B2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C518D4-B3B9-4AF0-8E6F-4BE2AA3CE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EFFAF0-9277-4CD5-9A86-B56EADB77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3FCF9A-92C6-43FE-BC28-26A6A298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64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F38C4-FF91-4B36-9E58-0547BD7C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A5A237-A6E9-4919-A1B5-6CC32F732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77B559-21D5-4094-A708-1DCDDF027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CD4AA7-09C4-4C4E-A692-C1C3AEB2C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AC803C-9AA1-4BB7-BDF5-4B23C9DE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B01C94-EA54-4A41-B997-00417F46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897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AFB0FC-C4FD-4E41-9252-5330F312B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CC364B-9B6F-4001-BB05-1FAECEF95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471861-9D18-49FC-99EC-DE3D8BB9D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AF7E4C-D21F-4CC8-AB72-821D86AEA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14FABD-8FB1-4BF4-A52D-3931A2A31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3425C50-5E67-4E81-9488-ECE8F21E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00A87C1-BFDF-4784-8DF1-1A972BC2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1E5B96-9A3B-4660-8FCF-2D69F47CB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50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86D835-789A-4B89-8BB3-A5310370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A59FC8-3910-4086-9FE7-54FD3B92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EA12F0D-FB85-4D13-A3EF-FF8A84992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0F4E2FF-9000-40C8-B035-87A4408B9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98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930E46E-AC73-455B-841D-F76F9C50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F7A072E-F4CD-4E1F-AACD-A34F7615E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BE416E6-9C31-44C2-BABA-0E6B03DAE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46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D7A45-6514-4920-B032-543235C5B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1DDBD5-165F-4B9C-A6D1-AD4921893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E03C59-CB9D-49C6-98F4-9E99727F0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47D119-6ACA-41C8-9EFB-BA6166DB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C9193E4-C658-42EB-8316-817F224C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4A407D-577C-4889-99FF-A040E648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78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B99F7-10F8-4131-8511-C69154D95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2E3013-CA74-4E06-B516-0E0DAF42DE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2E3304-1727-40AD-AD53-878236800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BDF0B81-5D88-4498-B1D7-C5B9A9A0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76C5227-2793-47B7-9D8A-D9A34DAF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1E9802-8BF8-4CED-BB8A-E20C5C0DB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927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58A20-C7CA-486D-8C28-4D41A48F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D31492-2CED-4359-BE68-26BB6346F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E06850-DA69-48EC-821C-27323CF09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A4404C-B386-4388-937B-5BA9180D2D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065435-F8EC-4F36-AE8A-3853CE274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6725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C3E935-9423-40A5-973A-4D6A06115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44693"/>
            <a:ext cx="9144000" cy="4687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>
              <a:spcBef>
                <a:spcPct val="0"/>
              </a:spcBef>
            </a:pP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  <a:ea typeface="+mj-ea"/>
                <a:cs typeface="+mj-cs"/>
              </a:rPr>
              <a:t>Применение NLP для семантического поиска текстов</a:t>
            </a:r>
          </a:p>
        </p:txBody>
      </p:sp>
      <p:sp>
        <p:nvSpPr>
          <p:cNvPr id="37" name="AutoShape 4" descr="a group of different social media logos">
            <a:extLst>
              <a:ext uri="{FF2B5EF4-FFF2-40B4-BE49-F238E27FC236}">
                <a16:creationId xmlns:a16="http://schemas.microsoft.com/office/drawing/2014/main" id="{B5C2E70C-61E8-42D7-AA90-EDBE61713A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67A66579-787E-4664-8FB1-2495E5D8A22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53D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8" r="22689"/>
          <a:stretch>
            <a:fillRect/>
          </a:stretch>
        </p:blipFill>
        <p:spPr>
          <a:xfrm rot="20612343">
            <a:off x="7208616" y="2606730"/>
            <a:ext cx="4209973" cy="3446249"/>
          </a:xfrm>
          <a:custGeom>
            <a:avLst/>
            <a:gdLst>
              <a:gd name="connsiteX0" fmla="*/ 3809195 w 4209973"/>
              <a:gd name="connsiteY0" fmla="*/ 0 h 3446249"/>
              <a:gd name="connsiteX1" fmla="*/ 4129845 w 4209973"/>
              <a:gd name="connsiteY1" fmla="*/ 0 h 3446249"/>
              <a:gd name="connsiteX2" fmla="*/ 4161019 w 4209973"/>
              <a:gd name="connsiteY2" fmla="*/ 6294 h 3446249"/>
              <a:gd name="connsiteX3" fmla="*/ 4209973 w 4209973"/>
              <a:gd name="connsiteY3" fmla="*/ 80148 h 3446249"/>
              <a:gd name="connsiteX4" fmla="*/ 4209973 w 4209973"/>
              <a:gd name="connsiteY4" fmla="*/ 3366093 h 3446249"/>
              <a:gd name="connsiteX5" fmla="*/ 4129820 w 4209973"/>
              <a:gd name="connsiteY5" fmla="*/ 3446246 h 3446249"/>
              <a:gd name="connsiteX6" fmla="*/ 3809219 w 4209973"/>
              <a:gd name="connsiteY6" fmla="*/ 3446246 h 3446249"/>
              <a:gd name="connsiteX7" fmla="*/ 3729066 w 4209973"/>
              <a:gd name="connsiteY7" fmla="*/ 3366093 h 3446249"/>
              <a:gd name="connsiteX8" fmla="*/ 3729066 w 4209973"/>
              <a:gd name="connsiteY8" fmla="*/ 80148 h 3446249"/>
              <a:gd name="connsiteX9" fmla="*/ 3778020 w 4209973"/>
              <a:gd name="connsiteY9" fmla="*/ 6294 h 3446249"/>
              <a:gd name="connsiteX10" fmla="*/ 3156916 w 4209973"/>
              <a:gd name="connsiteY10" fmla="*/ 0 h 3446249"/>
              <a:gd name="connsiteX11" fmla="*/ 3477557 w 4209973"/>
              <a:gd name="connsiteY11" fmla="*/ 0 h 3446249"/>
              <a:gd name="connsiteX12" fmla="*/ 3508736 w 4209973"/>
              <a:gd name="connsiteY12" fmla="*/ 6295 h 3446249"/>
              <a:gd name="connsiteX13" fmla="*/ 3557690 w 4209973"/>
              <a:gd name="connsiteY13" fmla="*/ 80149 h 3446249"/>
              <a:gd name="connsiteX14" fmla="*/ 3557690 w 4209973"/>
              <a:gd name="connsiteY14" fmla="*/ 3366094 h 3446249"/>
              <a:gd name="connsiteX15" fmla="*/ 3477537 w 4209973"/>
              <a:gd name="connsiteY15" fmla="*/ 3446247 h 3446249"/>
              <a:gd name="connsiteX16" fmla="*/ 3156936 w 4209973"/>
              <a:gd name="connsiteY16" fmla="*/ 3446247 h 3446249"/>
              <a:gd name="connsiteX17" fmla="*/ 3076783 w 4209973"/>
              <a:gd name="connsiteY17" fmla="*/ 3366094 h 3446249"/>
              <a:gd name="connsiteX18" fmla="*/ 3076783 w 4209973"/>
              <a:gd name="connsiteY18" fmla="*/ 80149 h 3446249"/>
              <a:gd name="connsiteX19" fmla="*/ 3125737 w 4209973"/>
              <a:gd name="connsiteY19" fmla="*/ 6295 h 3446249"/>
              <a:gd name="connsiteX20" fmla="*/ 2542243 w 4209973"/>
              <a:gd name="connsiteY20" fmla="*/ 0 h 3446249"/>
              <a:gd name="connsiteX21" fmla="*/ 2862873 w 4209973"/>
              <a:gd name="connsiteY21" fmla="*/ 0 h 3446249"/>
              <a:gd name="connsiteX22" fmla="*/ 2894057 w 4209973"/>
              <a:gd name="connsiteY22" fmla="*/ 6296 h 3446249"/>
              <a:gd name="connsiteX23" fmla="*/ 2943011 w 4209973"/>
              <a:gd name="connsiteY23" fmla="*/ 80150 h 3446249"/>
              <a:gd name="connsiteX24" fmla="*/ 2943011 w 4209973"/>
              <a:gd name="connsiteY24" fmla="*/ 3366095 h 3446249"/>
              <a:gd name="connsiteX25" fmla="*/ 2862858 w 4209973"/>
              <a:gd name="connsiteY25" fmla="*/ 3446248 h 3446249"/>
              <a:gd name="connsiteX26" fmla="*/ 2542257 w 4209973"/>
              <a:gd name="connsiteY26" fmla="*/ 3446248 h 3446249"/>
              <a:gd name="connsiteX27" fmla="*/ 2462104 w 4209973"/>
              <a:gd name="connsiteY27" fmla="*/ 3366095 h 3446249"/>
              <a:gd name="connsiteX28" fmla="*/ 2462104 w 4209973"/>
              <a:gd name="connsiteY28" fmla="*/ 80150 h 3446249"/>
              <a:gd name="connsiteX29" fmla="*/ 2511058 w 4209973"/>
              <a:gd name="connsiteY29" fmla="*/ 6296 h 3446249"/>
              <a:gd name="connsiteX30" fmla="*/ 1927564 w 4209973"/>
              <a:gd name="connsiteY30" fmla="*/ 0 h 3446249"/>
              <a:gd name="connsiteX31" fmla="*/ 2248194 w 4209973"/>
              <a:gd name="connsiteY31" fmla="*/ 0 h 3446249"/>
              <a:gd name="connsiteX32" fmla="*/ 2279378 w 4209973"/>
              <a:gd name="connsiteY32" fmla="*/ 6296 h 3446249"/>
              <a:gd name="connsiteX33" fmla="*/ 2328332 w 4209973"/>
              <a:gd name="connsiteY33" fmla="*/ 80150 h 3446249"/>
              <a:gd name="connsiteX34" fmla="*/ 2328332 w 4209973"/>
              <a:gd name="connsiteY34" fmla="*/ 3366095 h 3446249"/>
              <a:gd name="connsiteX35" fmla="*/ 2248179 w 4209973"/>
              <a:gd name="connsiteY35" fmla="*/ 3446248 h 3446249"/>
              <a:gd name="connsiteX36" fmla="*/ 1927578 w 4209973"/>
              <a:gd name="connsiteY36" fmla="*/ 3446248 h 3446249"/>
              <a:gd name="connsiteX37" fmla="*/ 1847425 w 4209973"/>
              <a:gd name="connsiteY37" fmla="*/ 3366095 h 3446249"/>
              <a:gd name="connsiteX38" fmla="*/ 1847425 w 4209973"/>
              <a:gd name="connsiteY38" fmla="*/ 80150 h 3446249"/>
              <a:gd name="connsiteX39" fmla="*/ 1896379 w 4209973"/>
              <a:gd name="connsiteY39" fmla="*/ 6296 h 3446249"/>
              <a:gd name="connsiteX40" fmla="*/ 1312884 w 4209973"/>
              <a:gd name="connsiteY40" fmla="*/ 0 h 3446249"/>
              <a:gd name="connsiteX41" fmla="*/ 1633515 w 4209973"/>
              <a:gd name="connsiteY41" fmla="*/ 0 h 3446249"/>
              <a:gd name="connsiteX42" fmla="*/ 1664699 w 4209973"/>
              <a:gd name="connsiteY42" fmla="*/ 6296 h 3446249"/>
              <a:gd name="connsiteX43" fmla="*/ 1713653 w 4209973"/>
              <a:gd name="connsiteY43" fmla="*/ 80150 h 3446249"/>
              <a:gd name="connsiteX44" fmla="*/ 1713653 w 4209973"/>
              <a:gd name="connsiteY44" fmla="*/ 3366095 h 3446249"/>
              <a:gd name="connsiteX45" fmla="*/ 1633500 w 4209973"/>
              <a:gd name="connsiteY45" fmla="*/ 3446248 h 3446249"/>
              <a:gd name="connsiteX46" fmla="*/ 1312899 w 4209973"/>
              <a:gd name="connsiteY46" fmla="*/ 3446248 h 3446249"/>
              <a:gd name="connsiteX47" fmla="*/ 1232746 w 4209973"/>
              <a:gd name="connsiteY47" fmla="*/ 3366095 h 3446249"/>
              <a:gd name="connsiteX48" fmla="*/ 1232746 w 4209973"/>
              <a:gd name="connsiteY48" fmla="*/ 80150 h 3446249"/>
              <a:gd name="connsiteX49" fmla="*/ 1281700 w 4209973"/>
              <a:gd name="connsiteY49" fmla="*/ 6296 h 3446249"/>
              <a:gd name="connsiteX50" fmla="*/ 696516 w 4209973"/>
              <a:gd name="connsiteY50" fmla="*/ 0 h 3446249"/>
              <a:gd name="connsiteX51" fmla="*/ 1017137 w 4209973"/>
              <a:gd name="connsiteY51" fmla="*/ 0 h 3446249"/>
              <a:gd name="connsiteX52" fmla="*/ 1048326 w 4209973"/>
              <a:gd name="connsiteY52" fmla="*/ 6297 h 3446249"/>
              <a:gd name="connsiteX53" fmla="*/ 1097280 w 4209973"/>
              <a:gd name="connsiteY53" fmla="*/ 80151 h 3446249"/>
              <a:gd name="connsiteX54" fmla="*/ 1097280 w 4209973"/>
              <a:gd name="connsiteY54" fmla="*/ 3366096 h 3446249"/>
              <a:gd name="connsiteX55" fmla="*/ 1017127 w 4209973"/>
              <a:gd name="connsiteY55" fmla="*/ 3446249 h 3446249"/>
              <a:gd name="connsiteX56" fmla="*/ 696526 w 4209973"/>
              <a:gd name="connsiteY56" fmla="*/ 3446249 h 3446249"/>
              <a:gd name="connsiteX57" fmla="*/ 616373 w 4209973"/>
              <a:gd name="connsiteY57" fmla="*/ 3366096 h 3446249"/>
              <a:gd name="connsiteX58" fmla="*/ 616373 w 4209973"/>
              <a:gd name="connsiteY58" fmla="*/ 80151 h 3446249"/>
              <a:gd name="connsiteX59" fmla="*/ 665327 w 4209973"/>
              <a:gd name="connsiteY59" fmla="*/ 6297 h 3446249"/>
              <a:gd name="connsiteX60" fmla="*/ 80143 w 4209973"/>
              <a:gd name="connsiteY60" fmla="*/ 0 h 3446249"/>
              <a:gd name="connsiteX61" fmla="*/ 400764 w 4209973"/>
              <a:gd name="connsiteY61" fmla="*/ 0 h 3446249"/>
              <a:gd name="connsiteX62" fmla="*/ 431953 w 4209973"/>
              <a:gd name="connsiteY62" fmla="*/ 6297 h 3446249"/>
              <a:gd name="connsiteX63" fmla="*/ 480907 w 4209973"/>
              <a:gd name="connsiteY63" fmla="*/ 80151 h 3446249"/>
              <a:gd name="connsiteX64" fmla="*/ 480907 w 4209973"/>
              <a:gd name="connsiteY64" fmla="*/ 3366096 h 3446249"/>
              <a:gd name="connsiteX65" fmla="*/ 400754 w 4209973"/>
              <a:gd name="connsiteY65" fmla="*/ 3446249 h 3446249"/>
              <a:gd name="connsiteX66" fmla="*/ 80153 w 4209973"/>
              <a:gd name="connsiteY66" fmla="*/ 3446249 h 3446249"/>
              <a:gd name="connsiteX67" fmla="*/ 0 w 4209973"/>
              <a:gd name="connsiteY67" fmla="*/ 3366096 h 3446249"/>
              <a:gd name="connsiteX68" fmla="*/ 0 w 4209973"/>
              <a:gd name="connsiteY68" fmla="*/ 80151 h 3446249"/>
              <a:gd name="connsiteX69" fmla="*/ 48954 w 4209973"/>
              <a:gd name="connsiteY69" fmla="*/ 6297 h 3446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209973" h="3446249">
                <a:moveTo>
                  <a:pt x="3809195" y="0"/>
                </a:moveTo>
                <a:lnTo>
                  <a:pt x="4129845" y="0"/>
                </a:lnTo>
                <a:lnTo>
                  <a:pt x="4161019" y="6294"/>
                </a:lnTo>
                <a:cubicBezTo>
                  <a:pt x="4189787" y="18462"/>
                  <a:pt x="4209973" y="46948"/>
                  <a:pt x="4209973" y="80148"/>
                </a:cubicBezTo>
                <a:lnTo>
                  <a:pt x="4209973" y="3366093"/>
                </a:lnTo>
                <a:cubicBezTo>
                  <a:pt x="4209973" y="3410360"/>
                  <a:pt x="4174087" y="3446246"/>
                  <a:pt x="4129820" y="3446246"/>
                </a:cubicBezTo>
                <a:lnTo>
                  <a:pt x="3809219" y="3446246"/>
                </a:lnTo>
                <a:cubicBezTo>
                  <a:pt x="3764952" y="3446246"/>
                  <a:pt x="3729066" y="3410360"/>
                  <a:pt x="3729066" y="3366093"/>
                </a:cubicBezTo>
                <a:lnTo>
                  <a:pt x="3729066" y="80148"/>
                </a:lnTo>
                <a:cubicBezTo>
                  <a:pt x="3729066" y="46948"/>
                  <a:pt x="3749252" y="18462"/>
                  <a:pt x="3778020" y="6294"/>
                </a:cubicBezTo>
                <a:close/>
                <a:moveTo>
                  <a:pt x="3156916" y="0"/>
                </a:moveTo>
                <a:lnTo>
                  <a:pt x="3477557" y="0"/>
                </a:lnTo>
                <a:lnTo>
                  <a:pt x="3508736" y="6295"/>
                </a:lnTo>
                <a:cubicBezTo>
                  <a:pt x="3537504" y="18463"/>
                  <a:pt x="3557690" y="46949"/>
                  <a:pt x="3557690" y="80149"/>
                </a:cubicBezTo>
                <a:lnTo>
                  <a:pt x="3557690" y="3366094"/>
                </a:lnTo>
                <a:cubicBezTo>
                  <a:pt x="3557690" y="3410361"/>
                  <a:pt x="3521804" y="3446247"/>
                  <a:pt x="3477537" y="3446247"/>
                </a:cubicBezTo>
                <a:lnTo>
                  <a:pt x="3156936" y="3446247"/>
                </a:lnTo>
                <a:cubicBezTo>
                  <a:pt x="3112669" y="3446247"/>
                  <a:pt x="3076783" y="3410361"/>
                  <a:pt x="3076783" y="3366094"/>
                </a:cubicBezTo>
                <a:lnTo>
                  <a:pt x="3076783" y="80149"/>
                </a:lnTo>
                <a:cubicBezTo>
                  <a:pt x="3076783" y="46949"/>
                  <a:pt x="3096969" y="18463"/>
                  <a:pt x="3125737" y="6295"/>
                </a:cubicBezTo>
                <a:close/>
                <a:moveTo>
                  <a:pt x="2542243" y="0"/>
                </a:moveTo>
                <a:lnTo>
                  <a:pt x="2862873" y="0"/>
                </a:lnTo>
                <a:lnTo>
                  <a:pt x="2894057" y="6296"/>
                </a:lnTo>
                <a:cubicBezTo>
                  <a:pt x="2922825" y="18464"/>
                  <a:pt x="2943011" y="46950"/>
                  <a:pt x="2943011" y="80150"/>
                </a:cubicBezTo>
                <a:lnTo>
                  <a:pt x="2943011" y="3366095"/>
                </a:lnTo>
                <a:cubicBezTo>
                  <a:pt x="2943011" y="3410362"/>
                  <a:pt x="2907125" y="3446248"/>
                  <a:pt x="2862858" y="3446248"/>
                </a:cubicBezTo>
                <a:lnTo>
                  <a:pt x="2542257" y="3446248"/>
                </a:lnTo>
                <a:cubicBezTo>
                  <a:pt x="2497990" y="3446248"/>
                  <a:pt x="2462104" y="3410362"/>
                  <a:pt x="2462104" y="3366095"/>
                </a:cubicBezTo>
                <a:lnTo>
                  <a:pt x="2462104" y="80150"/>
                </a:lnTo>
                <a:cubicBezTo>
                  <a:pt x="2462104" y="46950"/>
                  <a:pt x="2482290" y="18464"/>
                  <a:pt x="2511058" y="6296"/>
                </a:cubicBezTo>
                <a:close/>
                <a:moveTo>
                  <a:pt x="1927564" y="0"/>
                </a:moveTo>
                <a:lnTo>
                  <a:pt x="2248194" y="0"/>
                </a:lnTo>
                <a:lnTo>
                  <a:pt x="2279378" y="6296"/>
                </a:lnTo>
                <a:cubicBezTo>
                  <a:pt x="2308146" y="18464"/>
                  <a:pt x="2328332" y="46950"/>
                  <a:pt x="2328332" y="80150"/>
                </a:cubicBezTo>
                <a:lnTo>
                  <a:pt x="2328332" y="3366095"/>
                </a:lnTo>
                <a:cubicBezTo>
                  <a:pt x="2328332" y="3410362"/>
                  <a:pt x="2292446" y="3446248"/>
                  <a:pt x="2248179" y="3446248"/>
                </a:cubicBezTo>
                <a:lnTo>
                  <a:pt x="1927578" y="3446248"/>
                </a:lnTo>
                <a:cubicBezTo>
                  <a:pt x="1883311" y="3446248"/>
                  <a:pt x="1847425" y="3410362"/>
                  <a:pt x="1847425" y="3366095"/>
                </a:cubicBezTo>
                <a:lnTo>
                  <a:pt x="1847425" y="80150"/>
                </a:lnTo>
                <a:cubicBezTo>
                  <a:pt x="1847425" y="46950"/>
                  <a:pt x="1867611" y="18464"/>
                  <a:pt x="1896379" y="6296"/>
                </a:cubicBezTo>
                <a:close/>
                <a:moveTo>
                  <a:pt x="1312884" y="0"/>
                </a:moveTo>
                <a:lnTo>
                  <a:pt x="1633515" y="0"/>
                </a:lnTo>
                <a:lnTo>
                  <a:pt x="1664699" y="6296"/>
                </a:lnTo>
                <a:cubicBezTo>
                  <a:pt x="1693468" y="18464"/>
                  <a:pt x="1713653" y="46950"/>
                  <a:pt x="1713653" y="80150"/>
                </a:cubicBezTo>
                <a:lnTo>
                  <a:pt x="1713653" y="3366095"/>
                </a:lnTo>
                <a:cubicBezTo>
                  <a:pt x="1713653" y="3410362"/>
                  <a:pt x="1677767" y="3446248"/>
                  <a:pt x="1633500" y="3446248"/>
                </a:cubicBezTo>
                <a:lnTo>
                  <a:pt x="1312899" y="3446248"/>
                </a:lnTo>
                <a:cubicBezTo>
                  <a:pt x="1268632" y="3446248"/>
                  <a:pt x="1232746" y="3410362"/>
                  <a:pt x="1232746" y="3366095"/>
                </a:cubicBezTo>
                <a:lnTo>
                  <a:pt x="1232746" y="80150"/>
                </a:lnTo>
                <a:cubicBezTo>
                  <a:pt x="1232746" y="46950"/>
                  <a:pt x="1252932" y="18464"/>
                  <a:pt x="1281700" y="6296"/>
                </a:cubicBezTo>
                <a:close/>
                <a:moveTo>
                  <a:pt x="696516" y="0"/>
                </a:moveTo>
                <a:lnTo>
                  <a:pt x="1017137" y="0"/>
                </a:lnTo>
                <a:lnTo>
                  <a:pt x="1048326" y="6297"/>
                </a:lnTo>
                <a:cubicBezTo>
                  <a:pt x="1077094" y="18465"/>
                  <a:pt x="1097280" y="46951"/>
                  <a:pt x="1097280" y="80151"/>
                </a:cubicBezTo>
                <a:lnTo>
                  <a:pt x="1097280" y="3366096"/>
                </a:lnTo>
                <a:cubicBezTo>
                  <a:pt x="1097280" y="3410363"/>
                  <a:pt x="1061394" y="3446249"/>
                  <a:pt x="1017127" y="3446249"/>
                </a:cubicBezTo>
                <a:lnTo>
                  <a:pt x="696526" y="3446249"/>
                </a:lnTo>
                <a:cubicBezTo>
                  <a:pt x="652259" y="3446249"/>
                  <a:pt x="616373" y="3410363"/>
                  <a:pt x="616373" y="3366096"/>
                </a:cubicBezTo>
                <a:lnTo>
                  <a:pt x="616373" y="80151"/>
                </a:lnTo>
                <a:cubicBezTo>
                  <a:pt x="616373" y="46951"/>
                  <a:pt x="636559" y="18465"/>
                  <a:pt x="665327" y="6297"/>
                </a:cubicBezTo>
                <a:close/>
                <a:moveTo>
                  <a:pt x="80143" y="0"/>
                </a:moveTo>
                <a:lnTo>
                  <a:pt x="400764" y="0"/>
                </a:lnTo>
                <a:lnTo>
                  <a:pt x="431953" y="6297"/>
                </a:lnTo>
                <a:cubicBezTo>
                  <a:pt x="460721" y="18465"/>
                  <a:pt x="480907" y="46951"/>
                  <a:pt x="480907" y="80151"/>
                </a:cubicBezTo>
                <a:lnTo>
                  <a:pt x="480907" y="3366096"/>
                </a:lnTo>
                <a:cubicBezTo>
                  <a:pt x="480907" y="3410363"/>
                  <a:pt x="445021" y="3446249"/>
                  <a:pt x="400754" y="3446249"/>
                </a:cubicBezTo>
                <a:lnTo>
                  <a:pt x="80153" y="3446249"/>
                </a:lnTo>
                <a:cubicBezTo>
                  <a:pt x="35886" y="3446249"/>
                  <a:pt x="0" y="3410363"/>
                  <a:pt x="0" y="3366096"/>
                </a:cubicBezTo>
                <a:lnTo>
                  <a:pt x="0" y="80151"/>
                </a:lnTo>
                <a:cubicBezTo>
                  <a:pt x="0" y="46951"/>
                  <a:pt x="20186" y="18465"/>
                  <a:pt x="48954" y="6297"/>
                </a:cubicBezTo>
                <a:close/>
              </a:path>
            </a:pathLst>
          </a:custGeom>
          <a:noFill/>
          <a:effectLst>
            <a:glow rad="736600">
              <a:srgbClr val="5C14D7">
                <a:alpha val="54000"/>
              </a:srgbClr>
            </a:glow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386764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E398B-DECD-4640-BD11-95344C38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8148320" cy="894080"/>
          </a:xfrm>
        </p:spPr>
        <p:txBody>
          <a:bodyPr>
            <a:noAutofit/>
          </a:bodyPr>
          <a:lstStyle/>
          <a:p>
            <a:pPr algn="l"/>
            <a:r>
              <a:rPr lang="en-US" sz="40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Вывод</a:t>
            </a:r>
            <a:r>
              <a:rPr lang="en-US" sz="40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 в </a:t>
            </a:r>
            <a:r>
              <a:rPr lang="en-US" sz="40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продакшен</a:t>
            </a:r>
            <a:endParaRPr lang="ru-RU" sz="4000" b="1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AEDADC-1AF7-6576-4758-CC266BD56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03" y="894081"/>
            <a:ext cx="9455593" cy="512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30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E398B-DECD-4640-BD11-95344C38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8148320" cy="894080"/>
          </a:xfrm>
        </p:spPr>
        <p:txBody>
          <a:bodyPr>
            <a:noAutofit/>
          </a:bodyPr>
          <a:lstStyle/>
          <a:p>
            <a:pPr algn="l"/>
            <a:r>
              <a:rPr lang="ru-RU" sz="40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Заключение и будущие шаги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6E90F-757D-4863-A4DF-193C1A2B04F5}"/>
              </a:ext>
            </a:extLst>
          </p:cNvPr>
          <p:cNvSpPr txBox="1"/>
          <p:nvPr/>
        </p:nvSpPr>
        <p:spPr>
          <a:xfrm>
            <a:off x="2" y="802693"/>
            <a:ext cx="591661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Ключевые результаты</a:t>
            </a:r>
            <a:endParaRPr lang="ru-RU" sz="14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✅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Глубокая обработка данных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Очистка текста (URL, стоп-слова,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лемматизация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Анализ частоты слов и визуализация ключевых терминов.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✅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Тестирование моделей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Лучшая модель: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sbert_large_nlu_ru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Высокая точность определения контекста и позиций слов.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30417-05E7-4107-930D-A20A0246E288}"/>
              </a:ext>
            </a:extLst>
          </p:cNvPr>
          <p:cNvSpPr txBox="1"/>
          <p:nvPr/>
        </p:nvSpPr>
        <p:spPr>
          <a:xfrm>
            <a:off x="0" y="2403131"/>
            <a:ext cx="53102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💻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Разработка CLI-интерфейса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Инструмент для удобного ввода запросов и вывода результатов.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🐳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Упаковка в 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Docker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Контейнеризация для простого развертывания.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📄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Документация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Руководство по использованию, примеры запросов.</a:t>
            </a:r>
          </a:p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Цель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Создание масштабируемого решения для семантического анализа в маркетинге и поддержке клиентов.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A3BB9995-01CF-42E2-BEA4-AD3ECB99E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r="34345"/>
          <a:stretch>
            <a:fillRect/>
          </a:stretch>
        </p:blipFill>
        <p:spPr>
          <a:xfrm>
            <a:off x="9123680" y="894081"/>
            <a:ext cx="2915557" cy="5882503"/>
          </a:xfrm>
          <a:custGeom>
            <a:avLst/>
            <a:gdLst>
              <a:gd name="connsiteX0" fmla="*/ 1488585 w 1840799"/>
              <a:gd name="connsiteY0" fmla="*/ 0 h 3714044"/>
              <a:gd name="connsiteX1" fmla="*/ 1840799 w 1840799"/>
              <a:gd name="connsiteY1" fmla="*/ 0 h 3714044"/>
              <a:gd name="connsiteX2" fmla="*/ 1752746 w 1840799"/>
              <a:gd name="connsiteY2" fmla="*/ 3714044 h 3714044"/>
              <a:gd name="connsiteX3" fmla="*/ 1400532 w 1840799"/>
              <a:gd name="connsiteY3" fmla="*/ 3714044 h 3714044"/>
              <a:gd name="connsiteX4" fmla="*/ 1022772 w 1840799"/>
              <a:gd name="connsiteY4" fmla="*/ 0 h 3714044"/>
              <a:gd name="connsiteX5" fmla="*/ 1374986 w 1840799"/>
              <a:gd name="connsiteY5" fmla="*/ 0 h 3714044"/>
              <a:gd name="connsiteX6" fmla="*/ 1286933 w 1840799"/>
              <a:gd name="connsiteY6" fmla="*/ 3714044 h 3714044"/>
              <a:gd name="connsiteX7" fmla="*/ 934719 w 1840799"/>
              <a:gd name="connsiteY7" fmla="*/ 3714044 h 3714044"/>
              <a:gd name="connsiteX8" fmla="*/ 528320 w 1840799"/>
              <a:gd name="connsiteY8" fmla="*/ 0 h 3714044"/>
              <a:gd name="connsiteX9" fmla="*/ 880534 w 1840799"/>
              <a:gd name="connsiteY9" fmla="*/ 0 h 3714044"/>
              <a:gd name="connsiteX10" fmla="*/ 792480 w 1840799"/>
              <a:gd name="connsiteY10" fmla="*/ 3714044 h 3714044"/>
              <a:gd name="connsiteX11" fmla="*/ 440267 w 1840799"/>
              <a:gd name="connsiteY11" fmla="*/ 3714044 h 3714044"/>
              <a:gd name="connsiteX12" fmla="*/ 88053 w 1840799"/>
              <a:gd name="connsiteY12" fmla="*/ 0 h 3714044"/>
              <a:gd name="connsiteX13" fmla="*/ 440267 w 1840799"/>
              <a:gd name="connsiteY13" fmla="*/ 0 h 3714044"/>
              <a:gd name="connsiteX14" fmla="*/ 352213 w 1840799"/>
              <a:gd name="connsiteY14" fmla="*/ 3714044 h 3714044"/>
              <a:gd name="connsiteX15" fmla="*/ 0 w 1840799"/>
              <a:gd name="connsiteY15" fmla="*/ 3714044 h 3714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0799" h="3714044">
                <a:moveTo>
                  <a:pt x="1488585" y="0"/>
                </a:moveTo>
                <a:lnTo>
                  <a:pt x="1840799" y="0"/>
                </a:lnTo>
                <a:lnTo>
                  <a:pt x="1752746" y="3714044"/>
                </a:lnTo>
                <a:lnTo>
                  <a:pt x="1400532" y="3714044"/>
                </a:lnTo>
                <a:close/>
                <a:moveTo>
                  <a:pt x="1022772" y="0"/>
                </a:moveTo>
                <a:lnTo>
                  <a:pt x="1374986" y="0"/>
                </a:lnTo>
                <a:lnTo>
                  <a:pt x="1286933" y="3714044"/>
                </a:lnTo>
                <a:lnTo>
                  <a:pt x="934719" y="3714044"/>
                </a:lnTo>
                <a:close/>
                <a:moveTo>
                  <a:pt x="528320" y="0"/>
                </a:moveTo>
                <a:lnTo>
                  <a:pt x="880534" y="0"/>
                </a:lnTo>
                <a:lnTo>
                  <a:pt x="792480" y="3714044"/>
                </a:lnTo>
                <a:lnTo>
                  <a:pt x="440267" y="3714044"/>
                </a:lnTo>
                <a:close/>
                <a:moveTo>
                  <a:pt x="88053" y="0"/>
                </a:moveTo>
                <a:lnTo>
                  <a:pt x="440267" y="0"/>
                </a:lnTo>
                <a:lnTo>
                  <a:pt x="352213" y="3714044"/>
                </a:lnTo>
                <a:lnTo>
                  <a:pt x="0" y="3714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6754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6AAD7EB-B1DF-4E85-A9DD-3306C35B0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487" y="0"/>
            <a:ext cx="6865513" cy="686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BF613D-724A-4E8F-ACDC-3BAE63016209}"/>
              </a:ext>
            </a:extLst>
          </p:cNvPr>
          <p:cNvSpPr txBox="1"/>
          <p:nvPr/>
        </p:nvSpPr>
        <p:spPr>
          <a:xfrm>
            <a:off x="-67734" y="0"/>
            <a:ext cx="539422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Таким образом, текущий этап работы над проектом "</a:t>
            </a:r>
            <a:r>
              <a:rPr lang="ru-RU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НейроЭмоции</a:t>
            </a:r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" закладывает прочный фундамент для дальнейших исследований и развития системы семантического анализа текстов. Мы уверены, что с учетом проведенных мероприятий и полученных результатов, проект сможет внести значительный вклад в области маркетинга, анализа настроений и поддержки клиентов, предоставляя пользователям мощные инструменты для обработки и анализа текстовой информации.</a:t>
            </a:r>
            <a:endParaRPr lang="ru-RU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272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398933" cy="1822027"/>
          </a:xfrm>
        </p:spPr>
        <p:txBody>
          <a:bodyPr>
            <a:noAutofit/>
          </a:bodyPr>
          <a:lstStyle/>
          <a:p>
            <a:pPr algn="l"/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Команда проекта "</a:t>
            </a:r>
            <a:r>
              <a:rPr lang="ru-RU" sz="40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НейроЭмоции</a:t>
            </a: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" (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MIFIML):</a:t>
            </a:r>
            <a:b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</a:br>
            <a:endParaRPr lang="ru-RU" sz="4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C3E935-9423-40A5-973A-4D6A06115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60" y="1365990"/>
            <a:ext cx="9144000" cy="3836946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Бикбулатова Айгуль </a:t>
            </a: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Ришатовна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QA Engineer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Борзунов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Антон Андреевич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Data Engineer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Булахов Юрий Эдуардович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Backend Developer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Ворошнина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Анна Олеговна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DevOps Engineer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Голунов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Артем Сергеевич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NLP Engineer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Ситёв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Роман Рустамович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ML Researcher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Чунарев Дмитрий Дмитриевич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Technical Writer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/>
            <a:r>
              <a:rPr lang="ru-RU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Ссылка на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Git-</a:t>
            </a:r>
            <a:r>
              <a:rPr lang="ru-RU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проект: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https://github.com/Radfiz/semantic_textual_similarity/tree/main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/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93708B-2239-4C8D-81E7-738AE1B0D8D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5C13D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67">
            <a:off x="7232427" y="3518389"/>
            <a:ext cx="4506575" cy="29186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D53DF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2060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B2EFA3E-F665-4B57-8B83-FECC5CAD1877}"/>
              </a:ext>
            </a:extLst>
          </p:cNvPr>
          <p:cNvSpPr txBox="1"/>
          <p:nvPr/>
        </p:nvSpPr>
        <p:spPr>
          <a:xfrm>
            <a:off x="0" y="17444"/>
            <a:ext cx="6096000" cy="6463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000" b="1" i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Цель и актуальность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9CCB3B-5FB9-49C6-952F-9E17AB99E256}"/>
              </a:ext>
            </a:extLst>
          </p:cNvPr>
          <p:cNvSpPr txBox="1"/>
          <p:nvPr/>
        </p:nvSpPr>
        <p:spPr>
          <a:xfrm>
            <a:off x="860213" y="899920"/>
            <a:ext cx="75048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Цель проекта:</a:t>
            </a:r>
            <a:b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</a:b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Разработка системы семантического поиска, которая: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	</a:t>
            </a:r>
            <a:endParaRPr lang="ru-RU" sz="1400" b="0" i="0" dirty="0">
              <a:solidFill>
                <a:schemeClr val="bg1"/>
              </a:solidFill>
              <a:effectLst/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Находит слова и словосочетания в документах по смысловой близости.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Определяет точные позиции совпадений в тексте.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Оценивает вероятность релевантности.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Предоставляет простой веб-интерфейс для тестирования.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78FCED-A21B-49AF-9517-8DE0EDEE53A9}"/>
              </a:ext>
            </a:extLst>
          </p:cNvPr>
          <p:cNvSpPr txBox="1"/>
          <p:nvPr/>
        </p:nvSpPr>
        <p:spPr>
          <a:xfrm>
            <a:off x="3115733" y="2757204"/>
            <a:ext cx="7261014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Актуальность:</a:t>
            </a:r>
            <a:b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</a:b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Системы семантического поиска имеют широкое применение в различных областях, таких как: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Маркетинг: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</a:t>
            </a:r>
            <a: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</a:rPr>
              <a:t>Использование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 для анализа потребительских отзывов и предпочтений.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Анализ настроений: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Определение эмоциональной окраски текста.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Поддержка клиентов: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Автоматизация обработки запросов и улучшение качества обслуживания.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9E6996-608D-4BDF-A195-1B338939578B}"/>
              </a:ext>
            </a:extLst>
          </p:cNvPr>
          <p:cNvSpPr txBox="1"/>
          <p:nvPr/>
        </p:nvSpPr>
        <p:spPr>
          <a:xfrm>
            <a:off x="860213" y="5194051"/>
            <a:ext cx="5862426" cy="116955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ru-RU"/>
            </a:defPPr>
            <a:lvl1pPr>
              <a:defRPr sz="1600" b="1" i="0">
                <a:solidFill>
                  <a:schemeClr val="bg1"/>
                </a:solidFill>
                <a:effectLst/>
                <a:latin typeface="Noto Sans" panose="020B0502040504020204" pitchFamily="34" charset="0"/>
              </a:defRPr>
            </a:lvl1pPr>
          </a:lstStyle>
          <a:p>
            <a:r>
              <a:rPr lang="ru-RU" sz="1400" dirty="0"/>
              <a:t>Бизнес-применение:</a:t>
            </a:r>
            <a:br>
              <a:rPr lang="ru-RU" sz="1400" b="0" dirty="0"/>
            </a:br>
            <a:r>
              <a:rPr lang="ru-RU" sz="1400" b="0" dirty="0"/>
              <a:t>Семантический поиск может значительно повысить эффективность работы с текстовыми данными и улучшить принятие решений на основании анализа больших объемов информации.</a:t>
            </a:r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95A51CA9-620D-40DB-B863-C42A652B5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912" y="1104607"/>
            <a:ext cx="1240049" cy="92306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F8714EEB-AE7C-4396-9C64-08ED329B0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305" y="2905880"/>
            <a:ext cx="976482" cy="13019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52B5A98C-6AD9-4157-AAB6-642B10AB42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24406">
            <a:off x="6843719" y="5114874"/>
            <a:ext cx="884974" cy="13279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401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3935307" cy="128693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Данные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2E1924C6-B9B8-447A-94BB-C7A60040B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583123"/>
              </p:ext>
            </p:extLst>
          </p:nvPr>
        </p:nvGraphicFramePr>
        <p:xfrm>
          <a:off x="6449473" y="2983653"/>
          <a:ext cx="5031875" cy="161544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657443">
                  <a:extLst>
                    <a:ext uri="{9D8B030D-6E8A-4147-A177-3AD203B41FA5}">
                      <a16:colId xmlns:a16="http://schemas.microsoft.com/office/drawing/2014/main" val="667450989"/>
                    </a:ext>
                  </a:extLst>
                </a:gridCol>
                <a:gridCol w="1687216">
                  <a:extLst>
                    <a:ext uri="{9D8B030D-6E8A-4147-A177-3AD203B41FA5}">
                      <a16:colId xmlns:a16="http://schemas.microsoft.com/office/drawing/2014/main" val="2961656536"/>
                    </a:ext>
                  </a:extLst>
                </a:gridCol>
                <a:gridCol w="1687216">
                  <a:extLst>
                    <a:ext uri="{9D8B030D-6E8A-4147-A177-3AD203B41FA5}">
                      <a16:colId xmlns:a16="http://schemas.microsoft.com/office/drawing/2014/main" val="571285405"/>
                    </a:ext>
                  </a:extLst>
                </a:gridCol>
              </a:tblGrid>
              <a:tr h="219941"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Колонка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Пропуски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Дубликаты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581854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doc_text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681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222255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image2text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2,580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3,198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401800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speech2text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4,129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4,293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967308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AAD14B50-C533-416D-BC7E-78FA13332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9473" y="643465"/>
            <a:ext cx="5825462" cy="2173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19044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Источник данных</a:t>
            </a:r>
            <a:endParaRPr lang="en-US" alt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Данные предоставлены компанией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«</a:t>
            </a:r>
            <a:r>
              <a:rPr kumimoji="0" lang="ru-RU" altLang="ru-RU" sz="1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Норси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-Транс»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 формате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CSV.</a:t>
            </a:r>
            <a:endParaRPr kumimoji="0" lang="en-US" altLang="ru-RU" sz="1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Общий объем: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6000 записей</a:t>
            </a:r>
            <a:r>
              <a:rPr lang="en-US" alt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Структура данных:</a:t>
            </a:r>
            <a:endParaRPr kumimoji="0" lang="en-US" altLang="ru-RU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Текстовые данные (основной источник).</a:t>
            </a:r>
            <a:endParaRPr kumimoji="0" lang="en-US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image2text: Текст, извлеченный из изображений.</a:t>
            </a:r>
            <a:endParaRPr kumimoji="0" lang="en-US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speech2text: Текст из аудиозаписей (расшифровка).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5AAAF0-A1EC-41B2-AF44-6A71521EBFAB}"/>
              </a:ext>
            </a:extLst>
          </p:cNvPr>
          <p:cNvSpPr txBox="1"/>
          <p:nvPr/>
        </p:nvSpPr>
        <p:spPr>
          <a:xfrm>
            <a:off x="6449473" y="5144109"/>
            <a:ext cx="582546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Итог обработки:</a:t>
            </a:r>
            <a:endParaRPr lang="ru-RU" sz="140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Удалено 5,039 дубликатов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Сохранено 961 уникальная запись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Основной источник данных: </a:t>
            </a:r>
            <a:r>
              <a:rPr lang="ru-RU" sz="140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(полные и чистые данные)</a:t>
            </a:r>
          </a:p>
          <a:p>
            <a:b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C722947C-D454-4BF9-895E-1C90AFB56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9562151"/>
              </p:ext>
            </p:extLst>
          </p:nvPr>
        </p:nvGraphicFramePr>
        <p:xfrm>
          <a:off x="91151" y="838106"/>
          <a:ext cx="5825462" cy="5454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6057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3935307" cy="128693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EDA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AF7B0E7-39FB-4C58-A491-12244CFEB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86" y="823996"/>
            <a:ext cx="6103926" cy="19353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5756DF-CBA8-4C44-89E4-CF41363C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6" y="2917029"/>
            <a:ext cx="6103926" cy="2363172"/>
          </a:xfrm>
          <a:prstGeom prst="rect">
            <a:avLst/>
          </a:prstGeom>
        </p:spPr>
      </p:pic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D745DB36-AA36-4FD9-A2FA-1A952EF8D367}"/>
              </a:ext>
            </a:extLst>
          </p:cNvPr>
          <p:cNvSpPr/>
          <p:nvPr/>
        </p:nvSpPr>
        <p:spPr>
          <a:xfrm>
            <a:off x="6608028" y="1141749"/>
            <a:ext cx="4858871" cy="1299882"/>
          </a:xfrm>
          <a:prstGeom prst="roundRect">
            <a:avLst/>
          </a:prstGeom>
          <a:solidFill>
            <a:srgbClr val="A622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589FAF-2ACA-4D20-8E33-4D8068AE97D7}"/>
              </a:ext>
            </a:extLst>
          </p:cNvPr>
          <p:cNvSpPr txBox="1"/>
          <p:nvPr/>
        </p:nvSpPr>
        <p:spPr>
          <a:xfrm>
            <a:off x="6742499" y="1241302"/>
            <a:ext cx="3916536" cy="1200329"/>
          </a:xfrm>
          <a:prstGeom prst="rect">
            <a:avLst/>
          </a:prstGeom>
          <a:solidFill>
            <a:srgbClr val="A622E8"/>
          </a:solidFill>
        </p:spPr>
        <p:txBody>
          <a:bodyPr wrap="square">
            <a:spAutoFit/>
          </a:bodyPr>
          <a:lstStyle/>
          <a:p>
            <a:r>
              <a:rPr lang="ru-RU" sz="12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содержит самые длинные тексты.</a:t>
            </a:r>
          </a:p>
          <a:p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image2text и speech2text – значительно короче, что логично (изображения и речь обычно дают меньше текста).</a:t>
            </a:r>
          </a:p>
          <a:p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691E1B16-A15B-4B1F-AAD4-38F2A7A8EA35}"/>
              </a:ext>
            </a:extLst>
          </p:cNvPr>
          <p:cNvSpPr/>
          <p:nvPr/>
        </p:nvSpPr>
        <p:spPr>
          <a:xfrm>
            <a:off x="6608028" y="3429000"/>
            <a:ext cx="4858871" cy="1299882"/>
          </a:xfrm>
          <a:prstGeom prst="roundRect">
            <a:avLst/>
          </a:prstGeom>
          <a:solidFill>
            <a:srgbClr val="A622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Тексты носят </a:t>
            </a:r>
            <a:r>
              <a:rPr lang="ru-RU" sz="12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описательный/разговорный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характер (много местоимений и глаголов).</a:t>
            </a:r>
            <a:endParaRPr lang="en-US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endParaRPr lang="ru-RU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Слово </a:t>
            </a:r>
            <a:r>
              <a:rPr lang="ru-RU" sz="12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"год"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явно доминирует – возможно, данные связаны с хронологией, новостями или историческими событиями.</a:t>
            </a:r>
          </a:p>
          <a:p>
            <a:b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54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605867" cy="132080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Анализ методов</a:t>
            </a: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96F3808C-EAB6-496D-AFEA-2484311034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317068"/>
              </p:ext>
            </p:extLst>
          </p:nvPr>
        </p:nvGraphicFramePr>
        <p:xfrm>
          <a:off x="149286" y="1408854"/>
          <a:ext cx="5249061" cy="3808208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728981">
                  <a:extLst>
                    <a:ext uri="{9D8B030D-6E8A-4147-A177-3AD203B41FA5}">
                      <a16:colId xmlns:a16="http://schemas.microsoft.com/office/drawing/2014/main" val="3480095856"/>
                    </a:ext>
                  </a:extLst>
                </a:gridCol>
                <a:gridCol w="1760040">
                  <a:extLst>
                    <a:ext uri="{9D8B030D-6E8A-4147-A177-3AD203B41FA5}">
                      <a16:colId xmlns:a16="http://schemas.microsoft.com/office/drawing/2014/main" val="3039122396"/>
                    </a:ext>
                  </a:extLst>
                </a:gridCol>
                <a:gridCol w="1760040">
                  <a:extLst>
                    <a:ext uri="{9D8B030D-6E8A-4147-A177-3AD203B41FA5}">
                      <a16:colId xmlns:a16="http://schemas.microsoft.com/office/drawing/2014/main" val="518831919"/>
                    </a:ext>
                  </a:extLst>
                </a:gridCol>
              </a:tblGrid>
              <a:tr h="238841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Этап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Действия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Инструменты/Методы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99408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1. Загрузка данных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Объединение </a:t>
                      </a:r>
                      <a:r>
                        <a:rPr lang="en-US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CSV-</a:t>
                      </a:r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файлов в датафрейм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639224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2. Первичный анализ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Проверка структуры данных, пропусков, дубликатов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pandas, matplotlib/seaborn (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визуализация)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017240"/>
                  </a:ext>
                </a:extLst>
              </a:tr>
              <a:tr h="477883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3. Очистка текста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Удаление URL, доменов, спецсимволов, эмодзи, лишних пробелов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Регулярные выражения (</a:t>
                      </a:r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), пользовательские функции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035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4. Лингвистическая обработка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Токенизация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</a:t>
                      </a:r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лемматизация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удаление стоп-слов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Natasha (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сегментация, морфологический анализ)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462149"/>
                  </a:ext>
                </a:extLst>
              </a:tr>
              <a:tr h="477883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5. Анализ частоты слов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Подсчёт топ-N слов, визуализация (гистограммы, круговые диаграммы)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collections.Counter</a:t>
                      </a:r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 matplotlib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848379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6. Сохранение данных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Экспорт обработанных данных в CSV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</a:t>
                      </a:r>
                    </a:p>
                    <a:p>
                      <a:endParaRPr lang="ru-RU" sz="1000" b="0" dirty="0">
                        <a:solidFill>
                          <a:schemeClr val="bg1"/>
                        </a:solidFill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73029" marR="73029" marT="36515" marB="3651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0995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0777299-634D-4EB3-B4F6-EBD2D41E9E66}"/>
              </a:ext>
            </a:extLst>
          </p:cNvPr>
          <p:cNvSpPr txBox="1"/>
          <p:nvPr/>
        </p:nvSpPr>
        <p:spPr>
          <a:xfrm>
            <a:off x="149286" y="897989"/>
            <a:ext cx="52490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Краткая таблица этапов обработк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</a:t>
            </a:r>
            <a:endParaRPr lang="ru-RU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36B544E7-9392-41B6-9C9C-A1C5028BB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288064"/>
              </p:ext>
            </p:extLst>
          </p:nvPr>
        </p:nvGraphicFramePr>
        <p:xfrm>
          <a:off x="6353658" y="1408854"/>
          <a:ext cx="5249061" cy="3808206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476585">
                  <a:extLst>
                    <a:ext uri="{9D8B030D-6E8A-4147-A177-3AD203B41FA5}">
                      <a16:colId xmlns:a16="http://schemas.microsoft.com/office/drawing/2014/main" val="3480095856"/>
                    </a:ext>
                  </a:extLst>
                </a:gridCol>
                <a:gridCol w="1673013">
                  <a:extLst>
                    <a:ext uri="{9D8B030D-6E8A-4147-A177-3AD203B41FA5}">
                      <a16:colId xmlns:a16="http://schemas.microsoft.com/office/drawing/2014/main" val="3039122396"/>
                    </a:ext>
                  </a:extLst>
                </a:gridCol>
                <a:gridCol w="2099463">
                  <a:extLst>
                    <a:ext uri="{9D8B030D-6E8A-4147-A177-3AD203B41FA5}">
                      <a16:colId xmlns:a16="http://schemas.microsoft.com/office/drawing/2014/main" val="518831919"/>
                    </a:ext>
                  </a:extLst>
                </a:gridCol>
              </a:tblGrid>
              <a:tr h="366777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Этап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Действия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Инструменты/Методы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99408"/>
                  </a:ext>
                </a:extLst>
              </a:tr>
              <a:tr h="133068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1. Подготовка кандидатов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Токенизация</a:t>
                      </a: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документа (\w+)</a:t>
                      </a:r>
                      <a:b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Генерация N-грамм (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униграммы</a:t>
                      </a: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биграммы, триграммы)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Регулярные выражения, обработка позиций символов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639224"/>
                  </a:ext>
                </a:extLst>
              </a:tr>
              <a:tr h="11471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2. Семантическое сравнение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Кодирование запроса и кандидатов в 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эмбеддинги</a:t>
                      </a:r>
                      <a:b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Расчёт косинусной схожести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sbert_large_nlu_ru</a:t>
                      </a:r>
                      <a:r>
                        <a:rPr lang="en-US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 (SBERT), </a:t>
                      </a:r>
                      <a:r>
                        <a:rPr lang="en-US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scipy.spatial.distance.cosine</a:t>
                      </a:r>
                      <a:endParaRPr lang="en-US" sz="1000" b="0" kern="12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017240"/>
                  </a:ext>
                </a:extLst>
              </a:tr>
              <a:tr h="9636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3. Фильтрация и вывод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Проверка порога схожести (≥0.65)</a:t>
                      </a:r>
                      <a:b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Возврат лучшего совпадения или None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Условные проверки, обработка граничных случаев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03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050B6DB-4DED-4603-A030-1CC3EB95EFD7}"/>
              </a:ext>
            </a:extLst>
          </p:cNvPr>
          <p:cNvSpPr txBox="1"/>
          <p:nvPr/>
        </p:nvSpPr>
        <p:spPr>
          <a:xfrm>
            <a:off x="6353658" y="805656"/>
            <a:ext cx="52490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Краткая таблица 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этапов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семантического поиска</a:t>
            </a: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51D7C7-0D05-4413-BE27-406EAAEC1E03}"/>
              </a:ext>
            </a:extLst>
          </p:cNvPr>
          <p:cNvSpPr txBox="1"/>
          <p:nvPr/>
        </p:nvSpPr>
        <p:spPr>
          <a:xfrm>
            <a:off x="149286" y="5590679"/>
            <a:ext cx="103394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 результатам анализа </a:t>
            </a:r>
            <a:r>
              <a:rPr lang="ru-RU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датасета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от </a:t>
            </a:r>
            <a:r>
              <a:rPr kumimoji="0" lang="ru-RU" altLang="ru-RU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компании «</a:t>
            </a:r>
            <a:r>
              <a:rPr kumimoji="0" lang="ru-RU" altLang="ru-RU" sz="18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Норси</a:t>
            </a:r>
            <a:r>
              <a:rPr kumimoji="0" lang="ru-RU" altLang="ru-RU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-Транс» 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инициировали подбор моделей  для</a:t>
            </a:r>
            <a:r>
              <a:rPr lang="ru-RU" sz="1800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  <a:ea typeface="+mj-ea"/>
                <a:cs typeface="+mj-cs"/>
              </a:rPr>
              <a:t> семантического поиска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2479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4605867" cy="185589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Моделирование</a:t>
            </a: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27F7CA2E-A485-47A0-9188-5104CCD33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243515"/>
              </p:ext>
            </p:extLst>
          </p:nvPr>
        </p:nvGraphicFramePr>
        <p:xfrm>
          <a:off x="484094" y="799212"/>
          <a:ext cx="10390094" cy="4202896"/>
        </p:xfrm>
        <a:graphic>
          <a:graphicData uri="http://schemas.openxmlformats.org/drawingml/2006/table">
            <a:tbl>
              <a:tblPr>
                <a:tableStyleId>{37CE84F3-28C3-443E-9E96-99CF82512B78}</a:tableStyleId>
              </a:tblPr>
              <a:tblGrid>
                <a:gridCol w="1756538">
                  <a:extLst>
                    <a:ext uri="{9D8B030D-6E8A-4147-A177-3AD203B41FA5}">
                      <a16:colId xmlns:a16="http://schemas.microsoft.com/office/drawing/2014/main" val="1698485367"/>
                    </a:ext>
                  </a:extLst>
                </a:gridCol>
                <a:gridCol w="2845575">
                  <a:extLst>
                    <a:ext uri="{9D8B030D-6E8A-4147-A177-3AD203B41FA5}">
                      <a16:colId xmlns:a16="http://schemas.microsoft.com/office/drawing/2014/main" val="2914541941"/>
                    </a:ext>
                  </a:extLst>
                </a:gridCol>
                <a:gridCol w="2906552">
                  <a:extLst>
                    <a:ext uri="{9D8B030D-6E8A-4147-A177-3AD203B41FA5}">
                      <a16:colId xmlns:a16="http://schemas.microsoft.com/office/drawing/2014/main" val="391324423"/>
                    </a:ext>
                  </a:extLst>
                </a:gridCol>
                <a:gridCol w="2881429">
                  <a:extLst>
                    <a:ext uri="{9D8B030D-6E8A-4147-A177-3AD203B41FA5}">
                      <a16:colId xmlns:a16="http://schemas.microsoft.com/office/drawing/2014/main" val="1802987108"/>
                    </a:ext>
                  </a:extLst>
                </a:gridCol>
              </a:tblGrid>
              <a:tr h="321738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Критерий</a:t>
                      </a:r>
                      <a:endParaRPr lang="ru-RU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Word2Vec</a:t>
                      </a:r>
                      <a:endParaRPr lang="en-US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TF-IDF</a:t>
                      </a:r>
                      <a:endParaRPr lang="en-US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000" b="1" dirty="0">
                          <a:solidFill>
                            <a:schemeClr val="bg1"/>
                          </a:solidFill>
                          <a:effectLst/>
                        </a:rPr>
                        <a:t>SBERT (</a:t>
                      </a:r>
                      <a:r>
                        <a:rPr lang="de-DE" sz="1000" b="1" dirty="0" err="1">
                          <a:solidFill>
                            <a:schemeClr val="bg1"/>
                          </a:solidFill>
                          <a:effectLst/>
                        </a:rPr>
                        <a:t>sbert_large_nlu_ru</a:t>
                      </a:r>
                      <a:r>
                        <a:rPr lang="de-DE" sz="1000" b="1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de-DE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11816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 err="1">
                          <a:solidFill>
                            <a:schemeClr val="bg1"/>
                          </a:solidFill>
                          <a:effectLst/>
                        </a:rPr>
                        <a:t>Препроцессинг</a:t>
                      </a:r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 текста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Приведение к нижнему регистру, удаление пунктуации,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токенизация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Аналогично + подсчёт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TF-IDF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Токенизация с учетом контекста (поддержка BERT)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933542"/>
                  </a:ext>
                </a:extLst>
              </a:tr>
              <a:tr h="630018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Векторизация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PMI (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Pointwise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Mutual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 Information) на основе совместной встречаемости слов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TF-IDF (частота слова в документе × обратная частота в корпусе)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Контекстные эмбеддинги (учитывается семантика предложений/словосочетаний)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409199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Поиск и ранжирование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 схожесть векторов запроса и документов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 схожесть + расширение запроса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Косинусная/евклидова схожесть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эмбеддингов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3720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Работа с запросом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Только точные или семантически близкие слова (но низкое качество)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Расширение запроса (синонимы), но не работает со словосочетаниями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Учет контекста запроса, поддержка словосочетаний и целых предложений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441166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Определение позиций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Находит позиции слов, но с ошибками из-за низкого качества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Точные позиции слов, но без учета контекста словосочетаний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Точные позиции с учетом контекста (лучшее качество)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8080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Плюсы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Простота реализации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Быстродействие, расширение запроса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Высокая точность, работа с контекстом, поддержка сложных запросов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24081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Минусы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Низкое качество, далекие результаты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Не работает со словосочетаниями, зависимость от корпуса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Требует больше ресурсов (GPU для быстрого инференса)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602543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Итоговое решение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Не использовать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(плохая точность)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Не использовать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(ограниченная функциональность)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Рекомендуется к использованию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(лучшая точность и гибкость)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95951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D51A75-A67D-4868-84EF-3AFE047D470F}"/>
              </a:ext>
            </a:extLst>
          </p:cNvPr>
          <p:cNvSpPr txBox="1"/>
          <p:nvPr/>
        </p:nvSpPr>
        <p:spPr>
          <a:xfrm>
            <a:off x="484094" y="5103674"/>
            <a:ext cx="1047974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Мы выбрали 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 (</a:t>
            </a:r>
            <a:r>
              <a:rPr lang="ru-RU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sbert_large_nlu_ru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как оптимальную модель для семантического поиска, поскольку она обеспечивает высокую точность на русскоязычных текстах, эффективно сравнивает смысловую близость предложений и готова к использованию без дополнительного обучения. Эта модель превосходит альтернативы (TF-IDF, Word2Vec, классический BERT) за счет сбалансированной скорости работы и качества векторных представлений текста.</a:t>
            </a:r>
            <a:endParaRPr lang="ru-RU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63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3494"/>
            <a:ext cx="9320107" cy="23706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Результаты и метрики качества</a:t>
            </a: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09A1CBD9-9EDB-4570-B0A2-17C40CB96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734528"/>
              </p:ext>
            </p:extLst>
          </p:nvPr>
        </p:nvGraphicFramePr>
        <p:xfrm>
          <a:off x="215151" y="1735987"/>
          <a:ext cx="11609298" cy="1928598"/>
        </p:xfrm>
        <a:graphic>
          <a:graphicData uri="http://schemas.openxmlformats.org/drawingml/2006/table">
            <a:tbl>
              <a:tblPr/>
              <a:tblGrid>
                <a:gridCol w="842684">
                  <a:extLst>
                    <a:ext uri="{9D8B030D-6E8A-4147-A177-3AD203B41FA5}">
                      <a16:colId xmlns:a16="http://schemas.microsoft.com/office/drawing/2014/main" val="3182397923"/>
                    </a:ext>
                  </a:extLst>
                </a:gridCol>
                <a:gridCol w="1102659">
                  <a:extLst>
                    <a:ext uri="{9D8B030D-6E8A-4147-A177-3AD203B41FA5}">
                      <a16:colId xmlns:a16="http://schemas.microsoft.com/office/drawing/2014/main" val="214745266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4022469003"/>
                    </a:ext>
                  </a:extLst>
                </a:gridCol>
                <a:gridCol w="770965">
                  <a:extLst>
                    <a:ext uri="{9D8B030D-6E8A-4147-A177-3AD203B41FA5}">
                      <a16:colId xmlns:a16="http://schemas.microsoft.com/office/drawing/2014/main" val="40238463"/>
                    </a:ext>
                  </a:extLst>
                </a:gridCol>
                <a:gridCol w="959223">
                  <a:extLst>
                    <a:ext uri="{9D8B030D-6E8A-4147-A177-3AD203B41FA5}">
                      <a16:colId xmlns:a16="http://schemas.microsoft.com/office/drawing/2014/main" val="231693495"/>
                    </a:ext>
                  </a:extLst>
                </a:gridCol>
                <a:gridCol w="7109014">
                  <a:extLst>
                    <a:ext uri="{9D8B030D-6E8A-4147-A177-3AD203B41FA5}">
                      <a16:colId xmlns:a16="http://schemas.microsoft.com/office/drawing/2014/main" val="1189900537"/>
                    </a:ext>
                  </a:extLst>
                </a:gridCol>
              </a:tblGrid>
              <a:tr h="396875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Класс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Support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Интерпретация</a:t>
                      </a:r>
                      <a:endParaRPr lang="en-US" sz="1400" b="1" kern="12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695343"/>
                  </a:ext>
                </a:extLst>
              </a:tr>
              <a:tr h="556998"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0.83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Модель почти не пропускает негативные случаи (высокий </a:t>
                      </a:r>
                      <a:r>
                        <a:rPr lang="ru-RU" sz="140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), но есть небольшие ошибки (Precision = 0.83).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774775"/>
                  </a:ext>
                </a:extLst>
              </a:tr>
              <a:tr h="676104"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80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b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Положительные случаи определяются очень точно (Precision ≈ 1), но 10% пропускается (</a:t>
                      </a:r>
                      <a:r>
                        <a:rPr lang="ru-RU" sz="140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= 0.90).</a:t>
                      </a: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4943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A8DE272-83AD-49FA-8267-0B3894A96BDB}"/>
              </a:ext>
            </a:extLst>
          </p:cNvPr>
          <p:cNvSpPr txBox="1"/>
          <p:nvPr/>
        </p:nvSpPr>
        <p:spPr>
          <a:xfrm>
            <a:off x="215152" y="1289855"/>
            <a:ext cx="62035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Подсчет истинных и ложных значений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8BF01A-FB88-44C9-8E78-1D28A0B2BEA6}"/>
              </a:ext>
            </a:extLst>
          </p:cNvPr>
          <p:cNvSpPr txBox="1"/>
          <p:nvPr/>
        </p:nvSpPr>
        <p:spPr>
          <a:xfrm>
            <a:off x="5916613" y="4013873"/>
            <a:ext cx="590783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Класс 0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Negative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Ложные срабатывания (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FP = 1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модель ошибочно предсказала "0" всего 1 раз.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Идеальный 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(0.97)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почти все реальные "0" правильно идентифицированы.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Класс 1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Positive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Минимум ложных позитивов (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Precision = 0.99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почти все предсказанные "1" верны.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FN = 8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модель пропустила 8 реальных "1" (возможно, стоит улучшить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для этого класса).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Support для класса 1 (80) в 2 раза больше, чем для класса 0 (40).</a:t>
            </a:r>
          </a:p>
          <a:p>
            <a:b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22" name="Таблица 21">
            <a:extLst>
              <a:ext uri="{FF2B5EF4-FFF2-40B4-BE49-F238E27FC236}">
                <a16:creationId xmlns:a16="http://schemas.microsoft.com/office/drawing/2014/main" id="{BA60B64C-AA44-402D-AB22-0D46A6FD7F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773445"/>
              </p:ext>
            </p:extLst>
          </p:nvPr>
        </p:nvGraphicFramePr>
        <p:xfrm>
          <a:off x="215152" y="4638207"/>
          <a:ext cx="4325474" cy="1638300"/>
        </p:xfrm>
        <a:graphic>
          <a:graphicData uri="http://schemas.openxmlformats.org/drawingml/2006/table">
            <a:tbl>
              <a:tblPr/>
              <a:tblGrid>
                <a:gridCol w="2162737">
                  <a:extLst>
                    <a:ext uri="{9D8B030D-6E8A-4147-A177-3AD203B41FA5}">
                      <a16:colId xmlns:a16="http://schemas.microsoft.com/office/drawing/2014/main" val="3849843875"/>
                    </a:ext>
                  </a:extLst>
                </a:gridCol>
                <a:gridCol w="2162737">
                  <a:extLst>
                    <a:ext uri="{9D8B030D-6E8A-4147-A177-3AD203B41FA5}">
                      <a16:colId xmlns:a16="http://schemas.microsoft.com/office/drawing/2014/main" val="22491269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Показатель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Значение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4177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True Positives (TP)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72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140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True Negatives (TN)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2883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False Positives (FP)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447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False Negatives (FN)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8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346289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E4E3F2CA-BF4D-4D94-93FC-D1902C54B3B1}"/>
              </a:ext>
            </a:extLst>
          </p:cNvPr>
          <p:cNvSpPr txBox="1"/>
          <p:nvPr/>
        </p:nvSpPr>
        <p:spPr>
          <a:xfrm>
            <a:off x="215152" y="4225724"/>
            <a:ext cx="62035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Подсчет истинных и ложных значений</a:t>
            </a:r>
          </a:p>
        </p:txBody>
      </p:sp>
    </p:spTree>
    <p:extLst>
      <p:ext uri="{BB962C8B-B14F-4D97-AF65-F5344CB8AC3E}">
        <p14:creationId xmlns:p14="http://schemas.microsoft.com/office/powerpoint/2010/main" val="3940639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3494"/>
            <a:ext cx="9320107" cy="23706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Результаты и метрики качества</a:t>
            </a:r>
          </a:p>
        </p:txBody>
      </p:sp>
      <p:graphicFrame>
        <p:nvGraphicFramePr>
          <p:cNvPr id="16" name="Таблица 15">
            <a:extLst>
              <a:ext uri="{FF2B5EF4-FFF2-40B4-BE49-F238E27FC236}">
                <a16:creationId xmlns:a16="http://schemas.microsoft.com/office/drawing/2014/main" id="{9271587A-B349-428E-894C-9AD9E1121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877832"/>
              </p:ext>
            </p:extLst>
          </p:nvPr>
        </p:nvGraphicFramePr>
        <p:xfrm>
          <a:off x="107483" y="1096379"/>
          <a:ext cx="5360988" cy="2621280"/>
        </p:xfrm>
        <a:graphic>
          <a:graphicData uri="http://schemas.openxmlformats.org/drawingml/2006/table">
            <a:tbl>
              <a:tblPr/>
              <a:tblGrid>
                <a:gridCol w="2680494">
                  <a:extLst>
                    <a:ext uri="{9D8B030D-6E8A-4147-A177-3AD203B41FA5}">
                      <a16:colId xmlns:a16="http://schemas.microsoft.com/office/drawing/2014/main" val="20714172"/>
                    </a:ext>
                  </a:extLst>
                </a:gridCol>
                <a:gridCol w="2680494">
                  <a:extLst>
                    <a:ext uri="{9D8B030D-6E8A-4147-A177-3AD203B41FA5}">
                      <a16:colId xmlns:a16="http://schemas.microsoft.com/office/drawing/2014/main" val="2435913794"/>
                    </a:ext>
                  </a:extLst>
                </a:gridCol>
              </a:tblGrid>
              <a:tr h="184070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Метрика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Значение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777681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Accuracy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12962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70438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361201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412244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164748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258740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35509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6D61B11-EFFD-498F-848C-1F4162294D35}"/>
              </a:ext>
            </a:extLst>
          </p:cNvPr>
          <p:cNvSpPr txBox="1"/>
          <p:nvPr/>
        </p:nvSpPr>
        <p:spPr>
          <a:xfrm>
            <a:off x="107483" y="670560"/>
            <a:ext cx="53609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Общие метрики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65938-2425-444C-B837-1317BF02B468}"/>
              </a:ext>
            </a:extLst>
          </p:cNvPr>
          <p:cNvSpPr txBox="1"/>
          <p:nvPr/>
        </p:nvSpPr>
        <p:spPr>
          <a:xfrm>
            <a:off x="107483" y="3991390"/>
            <a:ext cx="120845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Модель демонстрирует 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высокое качество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классификации (</a:t>
            </a:r>
            <a:r>
              <a:rPr lang="ru-RU" sz="16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Accuracy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= 0.93).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Precision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и 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</a:t>
            </a:r>
            <a:r>
              <a:rPr lang="ru-RU" sz="16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показываютсбалансированность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между точностью и полнотой.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F1-score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подтверждает стабильность работы модели на обоих классах.</a:t>
            </a:r>
          </a:p>
        </p:txBody>
      </p:sp>
    </p:spTree>
    <p:extLst>
      <p:ext uri="{BB962C8B-B14F-4D97-AF65-F5344CB8AC3E}">
        <p14:creationId xmlns:p14="http://schemas.microsoft.com/office/powerpoint/2010/main" val="17756512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1289</Words>
  <Application>Microsoft Office PowerPoint</Application>
  <PresentationFormat>Широкоэкранный</PresentationFormat>
  <Paragraphs>212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Noto Sans</vt:lpstr>
      <vt:lpstr>Тема Office</vt:lpstr>
      <vt:lpstr>Презентация PowerPoint</vt:lpstr>
      <vt:lpstr>Команда проекта "НейроЭмоции" (MIFIML): </vt:lpstr>
      <vt:lpstr>Презентация PowerPoint</vt:lpstr>
      <vt:lpstr>Данные </vt:lpstr>
      <vt:lpstr>EDA </vt:lpstr>
      <vt:lpstr>Анализ методов </vt:lpstr>
      <vt:lpstr>Моделирование  </vt:lpstr>
      <vt:lpstr>Результаты и метрики качества</vt:lpstr>
      <vt:lpstr>Результаты и метрики качества</vt:lpstr>
      <vt:lpstr>Вывод в продакшен</vt:lpstr>
      <vt:lpstr>Заключение и будущие шаги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Чунарев Дмитрий Дмитриевич</dc:creator>
  <cp:lastModifiedBy>Артем Голунов</cp:lastModifiedBy>
  <cp:revision>41</cp:revision>
  <dcterms:created xsi:type="dcterms:W3CDTF">2025-05-06T04:41:05Z</dcterms:created>
  <dcterms:modified xsi:type="dcterms:W3CDTF">2025-05-06T15:43:42Z</dcterms:modified>
</cp:coreProperties>
</file>

<file path=docProps/thumbnail.jpeg>
</file>